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1" r:id="rId3"/>
    <p:sldId id="279" r:id="rId4"/>
    <p:sldId id="277" r:id="rId5"/>
    <p:sldId id="260" r:id="rId6"/>
    <p:sldId id="266" r:id="rId7"/>
    <p:sldId id="282" r:id="rId8"/>
    <p:sldId id="284" r:id="rId9"/>
    <p:sldId id="290" r:id="rId10"/>
    <p:sldId id="283" r:id="rId11"/>
    <p:sldId id="286" r:id="rId12"/>
    <p:sldId id="289" r:id="rId13"/>
    <p:sldId id="294" r:id="rId14"/>
    <p:sldId id="291" r:id="rId15"/>
    <p:sldId id="292" r:id="rId16"/>
    <p:sldId id="275" r:id="rId17"/>
    <p:sldId id="29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>
        <p:scale>
          <a:sx n="78" d="100"/>
          <a:sy n="78" d="100"/>
        </p:scale>
        <p:origin x="-114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9B4EE-813F-4CEA-B654-5B86AAD428B1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499FC-D00F-49D4-BC1B-B2590C3B9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sz="3200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sz="4800" dirty="0" smtClean="0">
                <a:solidFill>
                  <a:srgbClr val="002060"/>
                </a:solidFill>
                <a:latin typeface="Bahnschrift SemiBold SemiConden" pitchFamily="34" charset="0"/>
              </a:rPr>
              <a:t/>
            </a:r>
            <a:br>
              <a:rPr lang="en-US" sz="4800" dirty="0" smtClean="0">
                <a:solidFill>
                  <a:srgbClr val="002060"/>
                </a:solidFill>
                <a:latin typeface="Bahnschrift SemiBold SemiConden" pitchFamily="34" charset="0"/>
              </a:rPr>
            </a:br>
            <a:r>
              <a:rPr lang="en-US" sz="4800" dirty="0" smtClean="0">
                <a:solidFill>
                  <a:srgbClr val="002060"/>
                </a:solidFill>
                <a:latin typeface="Bahnschrift SemiBold SemiConden" pitchFamily="34" charset="0"/>
              </a:rPr>
              <a:t>Code on Wages 2019</a:t>
            </a:r>
            <a:endParaRPr lang="en-US" sz="4800" dirty="0">
              <a:solidFill>
                <a:srgbClr val="002060"/>
              </a:solidFill>
              <a:latin typeface="Bahnschrift SemiBold SemiConden" pitchFamily="34" charset="0"/>
            </a:endParaRPr>
          </a:p>
        </p:txBody>
      </p:sp>
      <p:pic>
        <p:nvPicPr>
          <p:cNvPr id="1026" name="Picture 2" descr="C:\Users\Dayanand\Desktop\wage code image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733800"/>
            <a:ext cx="2971801" cy="228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sz="3600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sz="3600" b="1" u="sng" dirty="0" smtClean="0">
                <a:latin typeface="Arial Black" pitchFamily="34" charset="0"/>
              </a:rPr>
              <a:t>Other Provisions-1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b="1" dirty="0" smtClean="0"/>
              <a:t>3(1) : </a:t>
            </a:r>
            <a:r>
              <a:rPr lang="en-US" dirty="0" smtClean="0"/>
              <a:t>Equal Remuneration Provisions</a:t>
            </a:r>
          </a:p>
          <a:p>
            <a:pPr>
              <a:buFont typeface="Arial" charset="0"/>
              <a:buChar char="•"/>
            </a:pPr>
            <a:r>
              <a:rPr lang="en-US" b="1" dirty="0" smtClean="0"/>
              <a:t>7(1)(a) : </a:t>
            </a:r>
            <a:r>
              <a:rPr lang="en-US" dirty="0" smtClean="0"/>
              <a:t>Special Allowance is renamed as </a:t>
            </a:r>
            <a:r>
              <a:rPr lang="en-US" b="1" dirty="0" smtClean="0"/>
              <a:t>Cost of Living Allowance </a:t>
            </a:r>
          </a:p>
          <a:p>
            <a:pPr>
              <a:buFont typeface="Arial" charset="0"/>
              <a:buChar char="•"/>
            </a:pPr>
            <a:r>
              <a:rPr lang="en-US" b="1" dirty="0" smtClean="0"/>
              <a:t>9(1) </a:t>
            </a:r>
            <a:r>
              <a:rPr lang="en-US" dirty="0" smtClean="0"/>
              <a:t>: Fixation of Floor Wage</a:t>
            </a:r>
          </a:p>
          <a:p>
            <a:pPr>
              <a:buFont typeface="Arial" charset="0"/>
              <a:buChar char="•"/>
            </a:pPr>
            <a:r>
              <a:rPr lang="en-US" b="1" dirty="0" smtClean="0"/>
              <a:t>10</a:t>
            </a:r>
            <a:r>
              <a:rPr lang="en-US" dirty="0" smtClean="0"/>
              <a:t> : If daily rated employee or worker is provided half day work by his/her employer, then he/she will have to pay full day wages</a:t>
            </a:r>
          </a:p>
          <a:p>
            <a:pPr>
              <a:buFont typeface="Arial" charset="0"/>
              <a:buChar char="•"/>
            </a:pPr>
            <a:r>
              <a:rPr lang="en-US" b="1" dirty="0" smtClean="0"/>
              <a:t>14</a:t>
            </a:r>
            <a:r>
              <a:rPr lang="en-US" dirty="0" smtClean="0"/>
              <a:t> : OT wages shall not be paid less than twice the </a:t>
            </a:r>
            <a:r>
              <a:rPr lang="en-US" b="1" dirty="0" smtClean="0"/>
              <a:t>normal rate of wages</a:t>
            </a:r>
          </a:p>
          <a:p>
            <a:pPr>
              <a:buFont typeface="Arial" charset="0"/>
              <a:buChar char="•"/>
            </a:pP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sz="4000" b="1" u="sng" dirty="0" smtClean="0">
                <a:latin typeface="Arial Black" pitchFamily="34" charset="0"/>
              </a:rPr>
              <a:t>Other Provisions-2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17(2)(ii) : </a:t>
            </a:r>
            <a:r>
              <a:rPr lang="en-US" dirty="0" smtClean="0"/>
              <a:t>in case of removal, retrenchment or resignation from the employee, the wages payable to him shall be paid within </a:t>
            </a:r>
            <a:r>
              <a:rPr lang="en-US" b="1" dirty="0" smtClean="0"/>
              <a:t>2</a:t>
            </a:r>
            <a:r>
              <a:rPr lang="en-US" dirty="0" smtClean="0"/>
              <a:t> working days from his removal, dismissal, retrenchment or resignation as the case may be.</a:t>
            </a:r>
          </a:p>
          <a:p>
            <a:r>
              <a:rPr lang="en-US" b="1" dirty="0" smtClean="0"/>
              <a:t>18(2)(a) to (o) : </a:t>
            </a:r>
            <a:r>
              <a:rPr lang="en-US" dirty="0" smtClean="0"/>
              <a:t>Deductions from the wages</a:t>
            </a:r>
          </a:p>
          <a:p>
            <a:r>
              <a:rPr lang="en-US" b="1" dirty="0" smtClean="0"/>
              <a:t>18(3) : </a:t>
            </a:r>
            <a:r>
              <a:rPr lang="en-US" dirty="0" smtClean="0"/>
              <a:t>Deductions from the wages can not be more than 50% of such wages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sz="3600" b="1" u="sng" dirty="0" smtClean="0">
                <a:latin typeface="Arial Black" pitchFamily="34" charset="0"/>
              </a:rPr>
              <a:t>PAYMENT OF BONUS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 Bonus </a:t>
            </a:r>
            <a:r>
              <a:rPr lang="en-US" b="1" dirty="0" smtClean="0"/>
              <a:t>Chapter IV</a:t>
            </a:r>
            <a:r>
              <a:rPr lang="en-US" dirty="0" smtClean="0"/>
              <a:t>, the ceiling for eligibility of employee under the Act is not yet defined.</a:t>
            </a:r>
          </a:p>
          <a:p>
            <a:r>
              <a:rPr lang="en-US" b="1" dirty="0" smtClean="0"/>
              <a:t>26(1) : I</a:t>
            </a:r>
            <a:r>
              <a:rPr lang="en-US" dirty="0" smtClean="0"/>
              <a:t>t will be pronounced by the Appropriate Govt. from time to time and it can vary from State to State.</a:t>
            </a:r>
          </a:p>
          <a:p>
            <a:r>
              <a:rPr lang="en-US" b="1" dirty="0" smtClean="0"/>
              <a:t>26(2) : </a:t>
            </a:r>
            <a:r>
              <a:rPr lang="en-US" dirty="0" smtClean="0"/>
              <a:t>Says for the purpose of calculation of Bonus, there shall be separate notification fixing the wages on which Bonus shall be computed or the min. wages whichever is higher.</a:t>
            </a:r>
          </a:p>
          <a:p>
            <a:r>
              <a:rPr lang="en-US" dirty="0" smtClean="0"/>
              <a:t>31(2) : Says Audited accounts of the Companies shall not be questioned.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sz="2800" b="1" dirty="0" smtClean="0"/>
              <a:t>Sec. 50 : </a:t>
            </a:r>
            <a:r>
              <a:rPr lang="en-US" sz="2800" dirty="0" smtClean="0"/>
              <a:t>RESPONSIBILITY OF THE EMPLOYER pertaining to Records, Registers, Returns and Notices……</a:t>
            </a:r>
          </a:p>
          <a:p>
            <a:r>
              <a:rPr lang="en-US" sz="2800" dirty="0" smtClean="0"/>
              <a:t>Various Registers to be maintained as prescribed in the Rules</a:t>
            </a:r>
          </a:p>
          <a:p>
            <a:r>
              <a:rPr lang="en-US" sz="2800" dirty="0" smtClean="0"/>
              <a:t>Display of Abstract and Notice  containing category wise wage rates, wage period, date of payment of wages, name &amp; address of the Facilitator, issuance of Wage Slip</a:t>
            </a:r>
          </a:p>
          <a:p>
            <a:r>
              <a:rPr lang="en-US" sz="2800" b="1" dirty="0" smtClean="0"/>
              <a:t>Sec. 50(4) : </a:t>
            </a:r>
            <a:r>
              <a:rPr lang="en-US" sz="2800" dirty="0" smtClean="0"/>
              <a:t>Above is to be done even for 5 or more Domestic Workers  &amp; </a:t>
            </a:r>
            <a:r>
              <a:rPr lang="en-US" sz="2800" dirty="0" err="1" smtClean="0"/>
              <a:t>Agri</a:t>
            </a:r>
            <a:r>
              <a:rPr lang="en-US" sz="2800" dirty="0" smtClean="0"/>
              <a:t> Workers.</a:t>
            </a:r>
          </a:p>
          <a:p>
            <a:r>
              <a:rPr lang="en-US" sz="2800" b="1" dirty="0" smtClean="0"/>
              <a:t>Sec. 56 : </a:t>
            </a:r>
            <a:r>
              <a:rPr lang="en-US" sz="2800" dirty="0" smtClean="0"/>
              <a:t>Provision for Compounding of certain Offences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Sec. 52 : </a:t>
            </a:r>
            <a:r>
              <a:rPr lang="en-US" dirty="0" smtClean="0"/>
              <a:t>Employees and Regd. Trade Unions are empowered to  file an application or lodge the complaint against the employer before the appropriate Court of Law in this regard. </a:t>
            </a:r>
            <a:r>
              <a:rPr lang="en-US" b="1" dirty="0" smtClean="0"/>
              <a:t>Earlier the said powers were vested only with GLO/ALC.</a:t>
            </a:r>
          </a:p>
          <a:p>
            <a:r>
              <a:rPr lang="en-US" b="1" dirty="0" smtClean="0"/>
              <a:t>Sec. 54: </a:t>
            </a:r>
            <a:r>
              <a:rPr lang="en-US" dirty="0" smtClean="0"/>
              <a:t>Fine  ranges from Rs. 10,000/- to Rs. 1,00,000/- per count.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Vide Sec. 69, </a:t>
            </a:r>
            <a:r>
              <a:rPr lang="en-US" dirty="0" smtClean="0"/>
              <a:t>Payment of Bonus Act, Payment of Wages Act, Equal Remuneration Act and Min. Wages Act are now repealed. </a:t>
            </a:r>
          </a:p>
          <a:p>
            <a:r>
              <a:rPr lang="en-US" b="1" dirty="0" smtClean="0"/>
              <a:t>However, </a:t>
            </a:r>
            <a:r>
              <a:rPr lang="en-US" dirty="0" smtClean="0"/>
              <a:t>if any cases are already pending before the Court under the above repealed Acts, the same shall be trialed under this Code.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  <a:t>  </a:t>
            </a:r>
            <a:b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sz="3600" u="sng" dirty="0" smtClean="0"/>
              <a:t>Responsibility </a:t>
            </a:r>
            <a:r>
              <a:rPr lang="en-US" sz="3600" u="sng" dirty="0"/>
              <a:t>of Principal Employer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None/>
            </a:pPr>
            <a:r>
              <a:rPr lang="en-US" sz="2800" b="1" dirty="0" smtClean="0"/>
              <a:t>Rules 46: </a:t>
            </a:r>
            <a:r>
              <a:rPr lang="en-US" sz="2800" dirty="0" smtClean="0"/>
              <a:t>Employer must transfer unclaimed Bonus amount to the Office of the Chief Labour Commissioner (C ) within </a:t>
            </a:r>
            <a:r>
              <a:rPr lang="en-US" sz="2800" b="1" dirty="0" smtClean="0"/>
              <a:t>6 months </a:t>
            </a:r>
            <a:r>
              <a:rPr lang="en-US" sz="2800" dirty="0" smtClean="0"/>
              <a:t>from its due date. </a:t>
            </a:r>
            <a:r>
              <a:rPr lang="en-US" sz="2800" b="1" dirty="0" smtClean="0"/>
              <a:t>However, this clause does not says, if its applicable only for left employees or deceased employees.</a:t>
            </a:r>
          </a:p>
          <a:p>
            <a:pPr marL="457200" indent="-457200" algn="just">
              <a:buNone/>
            </a:pPr>
            <a:endParaRPr lang="en-US" sz="2800" dirty="0" smtClean="0"/>
          </a:p>
          <a:p>
            <a:pPr marL="457200" indent="-457200" algn="just">
              <a:buNone/>
            </a:pPr>
            <a:r>
              <a:rPr lang="en-US" sz="2800" b="1" dirty="0" smtClean="0"/>
              <a:t>Rule 56: </a:t>
            </a:r>
            <a:r>
              <a:rPr lang="en-US" sz="2800" dirty="0" smtClean="0"/>
              <a:t>Where </a:t>
            </a:r>
            <a:r>
              <a:rPr lang="en-US" sz="2800" dirty="0"/>
              <a:t>the contractor fails to pay minimum bonus to his/ her employee, the principal employer shall be responsible for such payment – no option for recovery from the contractor provided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1336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Background</a:t>
            </a:r>
          </a:p>
          <a:p>
            <a:r>
              <a:rPr lang="en-US" sz="1600" dirty="0" smtClean="0"/>
              <a:t>India </a:t>
            </a:r>
            <a:r>
              <a:rPr lang="en-US" sz="1600" dirty="0"/>
              <a:t>has approximately 40 central and 100 </a:t>
            </a:r>
            <a:r>
              <a:rPr lang="en-US" sz="1600" dirty="0" smtClean="0"/>
              <a:t>state </a:t>
            </a:r>
            <a:r>
              <a:rPr lang="en-US" sz="1600" dirty="0"/>
              <a:t>specific </a:t>
            </a:r>
            <a:r>
              <a:rPr lang="en-US" sz="1600" dirty="0" err="1"/>
              <a:t>labour</a:t>
            </a:r>
            <a:r>
              <a:rPr lang="en-US" sz="1600" dirty="0"/>
              <a:t> laws.</a:t>
            </a:r>
          </a:p>
          <a:p>
            <a:r>
              <a:rPr lang="en-US" sz="1600" dirty="0"/>
              <a:t>The Ministry of Labour &amp;  Employment has been targeting the </a:t>
            </a:r>
            <a:r>
              <a:rPr lang="en-US" sz="1600" dirty="0" smtClean="0"/>
              <a:t>codification </a:t>
            </a:r>
            <a:r>
              <a:rPr lang="en-US" sz="1600" dirty="0"/>
              <a:t>of </a:t>
            </a:r>
            <a:r>
              <a:rPr lang="en-US" sz="1600" dirty="0" err="1"/>
              <a:t>labour</a:t>
            </a:r>
            <a:r>
              <a:rPr lang="en-US" sz="1600" dirty="0"/>
              <a:t> laws to:</a:t>
            </a:r>
          </a:p>
          <a:p>
            <a:pPr>
              <a:buFont typeface="Wingdings" pitchFamily="2" charset="2"/>
              <a:buChar char="ü"/>
            </a:pPr>
            <a:r>
              <a:rPr lang="en-US" sz="1600" b="1" u="sng" dirty="0"/>
              <a:t>Transform old &amp; obsolete </a:t>
            </a:r>
            <a:r>
              <a:rPr lang="en-US" sz="1600" b="1" u="sng" dirty="0" smtClean="0"/>
              <a:t>labor </a:t>
            </a:r>
            <a:r>
              <a:rPr lang="en-US" sz="1600" b="1" u="sng" dirty="0"/>
              <a:t>laws</a:t>
            </a:r>
          </a:p>
          <a:p>
            <a:pPr>
              <a:buFont typeface="Wingdings" pitchFamily="2" charset="2"/>
              <a:buChar char="ü"/>
            </a:pPr>
            <a:r>
              <a:rPr lang="en-US" sz="1600" b="1" u="sng" dirty="0"/>
              <a:t>Expand the ambit of the law (to cover a broader working population)</a:t>
            </a:r>
          </a:p>
          <a:p>
            <a:pPr>
              <a:buFont typeface="Wingdings" pitchFamily="2" charset="2"/>
              <a:buChar char="ü"/>
            </a:pPr>
            <a:r>
              <a:rPr lang="en-US" sz="1600" b="1" u="sng" dirty="0"/>
              <a:t>Remove multiple definitions (often overlapping) &amp; authorities</a:t>
            </a:r>
          </a:p>
          <a:p>
            <a:pPr>
              <a:buFont typeface="Wingdings" pitchFamily="2" charset="2"/>
              <a:buChar char="ü"/>
            </a:pPr>
            <a:r>
              <a:rPr lang="en-US" sz="1600" b="1" u="sng" dirty="0"/>
              <a:t>Ensure ease of compliance &amp; ability to do business in India seamlessly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Rationalize penalties and accordingly increase implementation</a:t>
            </a:r>
          </a:p>
          <a:p>
            <a:r>
              <a:rPr lang="en-US" sz="1600" dirty="0"/>
              <a:t>India’s federal level </a:t>
            </a:r>
            <a:r>
              <a:rPr lang="en-US" sz="1600" dirty="0" smtClean="0"/>
              <a:t>labor </a:t>
            </a:r>
            <a:r>
              <a:rPr lang="en-US" sz="1600" dirty="0"/>
              <a:t>laws are proposed to be combined under four codes. (</a:t>
            </a:r>
            <a:r>
              <a:rPr lang="en-US" sz="1600" dirty="0" err="1"/>
              <a:t>i</a:t>
            </a:r>
            <a:r>
              <a:rPr lang="en-US" sz="1600" dirty="0"/>
              <a:t>) wages; (ii) industrial relations; (iii) social security: and (iv) occupational safety, health and working conditions</a:t>
            </a:r>
          </a:p>
          <a:p>
            <a:r>
              <a:rPr lang="en-US" sz="1600" b="1" dirty="0"/>
              <a:t>The Code on Wages, 2019 is the first in the series of four </a:t>
            </a:r>
            <a:r>
              <a:rPr lang="en-US" sz="1600" b="1" dirty="0" smtClean="0"/>
              <a:t>labor </a:t>
            </a:r>
            <a:r>
              <a:rPr lang="en-US" sz="1600" b="1" dirty="0"/>
              <a:t>codes</a:t>
            </a:r>
          </a:p>
          <a:p>
            <a:r>
              <a:rPr lang="en-US" sz="1600" dirty="0"/>
              <a:t>The Code on Wages has received Presidential assent on </a:t>
            </a:r>
            <a:r>
              <a:rPr lang="en-US" sz="1600" b="1" u="sng" dirty="0"/>
              <a:t>Aug 8</a:t>
            </a:r>
            <a:r>
              <a:rPr lang="en-US" sz="1600" b="1" u="sng" baseline="30000" dirty="0"/>
              <a:t>th</a:t>
            </a:r>
            <a:r>
              <a:rPr lang="en-US" sz="1600" b="1" u="sng" dirty="0"/>
              <a:t>,2019 </a:t>
            </a:r>
            <a:r>
              <a:rPr lang="en-US" sz="1600" dirty="0"/>
              <a:t>and now awaits its effective date.</a:t>
            </a:r>
          </a:p>
          <a:p>
            <a:r>
              <a:rPr lang="en-US" sz="1600" dirty="0"/>
              <a:t>Different provisions of the Code may have different effective dates.</a:t>
            </a:r>
          </a:p>
          <a:p>
            <a:r>
              <a:rPr lang="en-US" sz="1600" dirty="0"/>
              <a:t>The Draft Rule under he Code on Wages, 2019 have been released for public review.</a:t>
            </a:r>
          </a:p>
          <a:p>
            <a:endParaRPr lang="en-US" sz="1800" dirty="0"/>
          </a:p>
          <a:p>
            <a:pPr>
              <a:buFont typeface="Wingdings" pitchFamily="2" charset="2"/>
              <a:buChar char="ü"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5" name="Cloud 4"/>
          <p:cNvSpPr/>
          <p:nvPr/>
        </p:nvSpPr>
        <p:spPr>
          <a:xfrm>
            <a:off x="2971800" y="685800"/>
            <a:ext cx="3429000" cy="685800"/>
          </a:xfrm>
          <a:prstGeom prst="cloud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>Codes in the pipeline</a:t>
            </a:r>
            <a:endParaRPr lang="en-US" sz="3200" b="1" u="sng" dirty="0"/>
          </a:p>
        </p:txBody>
      </p:sp>
      <p:sp>
        <p:nvSpPr>
          <p:cNvPr id="9" name="Rounded Rectangle 8"/>
          <p:cNvSpPr/>
          <p:nvPr/>
        </p:nvSpPr>
        <p:spPr>
          <a:xfrm>
            <a:off x="1219200" y="1828800"/>
            <a:ext cx="60198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Code on Industrial Relations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219200" y="3200400"/>
            <a:ext cx="5943600" cy="838200"/>
          </a:xfrm>
          <a:prstGeom prst="round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Code on Social Security &amp; Welfare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295400" y="4495800"/>
            <a:ext cx="5943600" cy="1219200"/>
          </a:xfrm>
          <a:prstGeom prst="roundRect">
            <a:avLst/>
          </a:prstGeom>
          <a:solidFill>
            <a:schemeClr val="bg1"/>
          </a:soli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Code on Occupational Safety, </a:t>
            </a:r>
            <a:r>
              <a:rPr lang="en-US" sz="2400" b="1" dirty="0" smtClean="0">
                <a:solidFill>
                  <a:schemeClr val="tx1"/>
                </a:solidFill>
              </a:rPr>
              <a:t>Health </a:t>
            </a:r>
            <a:r>
              <a:rPr lang="en-US" sz="2400" b="1" dirty="0">
                <a:solidFill>
                  <a:schemeClr val="tx1"/>
                </a:solidFill>
              </a:rPr>
              <a:t>&amp; Working Conditions (introduced in the Parliament)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990600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Evolution </a:t>
            </a:r>
            <a:r>
              <a:rPr lang="en-US" sz="3200" dirty="0"/>
              <a:t>of the Code on Wages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458200" cy="5029200"/>
          </a:xfrm>
        </p:spPr>
        <p:txBody>
          <a:bodyPr/>
          <a:lstStyle/>
          <a:p>
            <a:r>
              <a:rPr lang="en-US" dirty="0"/>
              <a:t>                                     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1524000"/>
          <a:ext cx="2286000" cy="41148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13453">
                <a:tc>
                  <a:txBody>
                    <a:bodyPr/>
                    <a:lstStyle/>
                    <a:p>
                      <a:r>
                        <a:rPr lang="en-US" sz="1600" b="1" u="sng" dirty="0">
                          <a:solidFill>
                            <a:schemeClr val="tx1"/>
                          </a:solidFill>
                        </a:rPr>
                        <a:t>March 10, 2015: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Draft of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Labour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Code was discussed in the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first tripartite meeting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41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March 21, 2015: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Draft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Labour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Code was placed for public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72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April 13, 2015: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Second tripartite 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24200" y="1524000"/>
          <a:ext cx="2057400" cy="4038599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898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18, 2017: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Bill lapsed with dissolution of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Lok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Sabha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041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21, 2017: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Bill referred to a Parliamentary Standing 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446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10, 2017: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Bill on Code on Wages first introduced in the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Lok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Sabha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5000" y="1524000"/>
          <a:ext cx="2057400" cy="4038599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5185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30, 2019: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Bill (Code on Wages 2019) passed by the 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Sabha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60043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August 2, 2019</a:t>
                      </a:r>
                      <a:r>
                        <a:rPr lang="en-US" dirty="0"/>
                        <a:t>:</a:t>
                      </a:r>
                    </a:p>
                    <a:p>
                      <a:r>
                        <a:rPr lang="en-US" dirty="0"/>
                        <a:t>Code on Wages</a:t>
                      </a:r>
                      <a:r>
                        <a:rPr lang="en-US" baseline="0" dirty="0"/>
                        <a:t> Bill, 2019 passed by </a:t>
                      </a:r>
                      <a:r>
                        <a:rPr lang="en-US" baseline="0" dirty="0" err="1"/>
                        <a:t>Rajya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Sabha</a:t>
                      </a:r>
                      <a:endParaRPr lang="en-US" baseline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60043">
                <a:tc>
                  <a:txBody>
                    <a:bodyPr/>
                    <a:lstStyle/>
                    <a:p>
                      <a:r>
                        <a:rPr lang="en-US" b="1" u="sng" dirty="0"/>
                        <a:t>August 8,</a:t>
                      </a:r>
                      <a:r>
                        <a:rPr lang="en-US" b="1" u="sng" baseline="0" dirty="0"/>
                        <a:t> 2019</a:t>
                      </a:r>
                      <a:r>
                        <a:rPr lang="en-US" b="1" baseline="0" dirty="0"/>
                        <a:t>:</a:t>
                      </a:r>
                    </a:p>
                    <a:p>
                      <a:r>
                        <a:rPr lang="en-US" baseline="0" dirty="0"/>
                        <a:t>Code on Wages Bill 2019 received Presidential assent.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Curved Up Arrow 11"/>
          <p:cNvSpPr/>
          <p:nvPr/>
        </p:nvSpPr>
        <p:spPr>
          <a:xfrm>
            <a:off x="1447800" y="5715000"/>
            <a:ext cx="2057400" cy="685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>
            <a:off x="4191000" y="1143000"/>
            <a:ext cx="20574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>
          <a:xfrm>
            <a:off x="457200" y="838200"/>
            <a:ext cx="7924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-1104503" y="2399903"/>
            <a:ext cx="312340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6820297" y="2399903"/>
            <a:ext cx="312340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933700" y="2400300"/>
            <a:ext cx="3124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876300" y="2400300"/>
            <a:ext cx="3124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066800" y="2590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4991497" y="2399903"/>
            <a:ext cx="312340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457200" y="3962400"/>
            <a:ext cx="7924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Flowchart: Connector 55"/>
          <p:cNvSpPr/>
          <p:nvPr/>
        </p:nvSpPr>
        <p:spPr>
          <a:xfrm>
            <a:off x="685800" y="914400"/>
            <a:ext cx="1295400" cy="1524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E</a:t>
            </a:r>
          </a:p>
        </p:txBody>
      </p:sp>
      <p:sp>
        <p:nvSpPr>
          <p:cNvPr id="57" name="Flowchart: Connector 56"/>
          <p:cNvSpPr/>
          <p:nvPr/>
        </p:nvSpPr>
        <p:spPr>
          <a:xfrm>
            <a:off x="2895600" y="990600"/>
            <a:ext cx="1143000" cy="1524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M</a:t>
            </a:r>
            <a:endParaRPr lang="en-US" sz="6600" dirty="0"/>
          </a:p>
        </p:txBody>
      </p:sp>
      <p:sp>
        <p:nvSpPr>
          <p:cNvPr id="58" name="Flowchart: Connector 57"/>
          <p:cNvSpPr/>
          <p:nvPr/>
        </p:nvSpPr>
        <p:spPr>
          <a:xfrm>
            <a:off x="5029200" y="990600"/>
            <a:ext cx="1143000" cy="14478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P</a:t>
            </a:r>
          </a:p>
        </p:txBody>
      </p:sp>
      <p:sp>
        <p:nvSpPr>
          <p:cNvPr id="59" name="Flowchart: Connector 58"/>
          <p:cNvSpPr/>
          <p:nvPr/>
        </p:nvSpPr>
        <p:spPr>
          <a:xfrm>
            <a:off x="6858000" y="990600"/>
            <a:ext cx="1143000" cy="14478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9600" y="2438401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Equal Remuneration </a:t>
            </a:r>
          </a:p>
          <a:p>
            <a:pPr algn="ctr"/>
            <a:r>
              <a:rPr lang="en-US" b="1" dirty="0"/>
              <a:t>Act, 1976 </a:t>
            </a:r>
            <a:endParaRPr lang="en-US" b="1" dirty="0" smtClean="0"/>
          </a:p>
          <a:p>
            <a:pPr algn="ctr"/>
            <a:r>
              <a:rPr lang="en-US" b="1" dirty="0" smtClean="0"/>
              <a:t>  (</a:t>
            </a:r>
            <a:r>
              <a:rPr lang="en-US" b="1" dirty="0"/>
              <a:t>ERA)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705600" y="25908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Payment of Wages Act, 1936 </a:t>
            </a:r>
          </a:p>
          <a:p>
            <a:pPr algn="ctr"/>
            <a:r>
              <a:rPr lang="en-US" b="1" dirty="0" smtClean="0"/>
              <a:t>(POWA)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999" y="4191000"/>
            <a:ext cx="8610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Any action taken under the above enactments including any notification, nomination, appointment, order </a:t>
            </a:r>
            <a:r>
              <a:rPr lang="en-US" b="1" dirty="0">
                <a:solidFill>
                  <a:srgbClr val="FF0000"/>
                </a:solidFill>
              </a:rPr>
              <a:t>or direction made or any amount of wages paid shall be deemed to have been done under the </a:t>
            </a:r>
            <a:r>
              <a:rPr lang="en-US" b="1" dirty="0" smtClean="0">
                <a:solidFill>
                  <a:srgbClr val="FF0000"/>
                </a:solidFill>
              </a:rPr>
              <a:t>Code </a:t>
            </a:r>
            <a:r>
              <a:rPr lang="en-US" b="1" dirty="0">
                <a:solidFill>
                  <a:srgbClr val="FF0000"/>
                </a:solidFill>
              </a:rPr>
              <a:t>on Wages unless it is contrary to the provisions of the Code and until such time </a:t>
            </a:r>
            <a:r>
              <a:rPr lang="en-US" dirty="0"/>
              <a:t>that they are repealed by the provisions of the Code or a  notification to that effect issued by the Central Government.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4800600" y="2590800"/>
            <a:ext cx="15978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Payment of Bonus Act, 1965 </a:t>
            </a:r>
          </a:p>
          <a:p>
            <a:pPr algn="ctr"/>
            <a:r>
              <a:rPr lang="en-US" b="1" dirty="0" smtClean="0"/>
              <a:t>(POBA)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90800" y="2667000"/>
            <a:ext cx="167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Min. Wages Act, 1948 </a:t>
            </a:r>
          </a:p>
          <a:p>
            <a:pPr algn="ctr"/>
            <a:r>
              <a:rPr lang="en-US" b="1" dirty="0" smtClean="0"/>
              <a:t>(MWA)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Coverage </a:t>
            </a:r>
            <a:r>
              <a:rPr lang="en-US" sz="2400" b="1" dirty="0"/>
              <a:t>and Applicability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Applies </a:t>
            </a:r>
            <a:r>
              <a:rPr lang="en-US" sz="2000" dirty="0"/>
              <a:t>to employee in both the organized and un-organized sectors.</a:t>
            </a:r>
          </a:p>
          <a:p>
            <a:r>
              <a:rPr lang="en-US" sz="2000" dirty="0"/>
              <a:t>The provisions relating to payment of wages under the </a:t>
            </a:r>
            <a:r>
              <a:rPr lang="en-US" sz="2000" b="1" dirty="0"/>
              <a:t>Code on </a:t>
            </a:r>
            <a:r>
              <a:rPr lang="en-US" sz="2000" b="1" dirty="0" smtClean="0"/>
              <a:t>Wages, 2019 </a:t>
            </a:r>
            <a:r>
              <a:rPr lang="en-US" sz="2000" dirty="0"/>
              <a:t>will extend to </a:t>
            </a:r>
            <a:r>
              <a:rPr lang="en-US" sz="2000" b="1" dirty="0"/>
              <a:t>all employees </a:t>
            </a:r>
            <a:r>
              <a:rPr lang="en-US" sz="2000" dirty="0"/>
              <a:t>irrespective of their wage ceiling &amp; type of employment, unlike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  <a:p>
            <a:pPr marL="457200" indent="-457200">
              <a:buAutoNum type="alphaLcParenR"/>
            </a:pPr>
            <a:r>
              <a:rPr lang="en-US" sz="2000" dirty="0" smtClean="0"/>
              <a:t>the </a:t>
            </a:r>
            <a:r>
              <a:rPr lang="en-US" sz="2000" dirty="0"/>
              <a:t>Payment Of Wages Act, 1936 (</a:t>
            </a:r>
            <a:r>
              <a:rPr lang="en-US" sz="2000" b="1" dirty="0"/>
              <a:t>POWA</a:t>
            </a:r>
            <a:r>
              <a:rPr lang="en-US" sz="2000" dirty="0"/>
              <a:t>) which applied only to factories &amp; certain specified establishments and those employees who drew monthly wages of up to INR 24,000 (approx. US$ 340) </a:t>
            </a:r>
            <a:r>
              <a:rPr lang="en-US" sz="2000" dirty="0" smtClean="0"/>
              <a:t>and</a:t>
            </a:r>
          </a:p>
          <a:p>
            <a:pPr marL="457200" indent="-457200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b)  the Minimum Wages Act, 1948 (</a:t>
            </a:r>
            <a:r>
              <a:rPr lang="en-US" sz="2000" b="1" dirty="0"/>
              <a:t>MWA</a:t>
            </a:r>
            <a:r>
              <a:rPr lang="en-US" sz="2000" dirty="0"/>
              <a:t>) which applied only to scheduled employments.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>
                <a:solidFill>
                  <a:srgbClr val="FF0000"/>
                </a:solidFill>
              </a:rPr>
              <a:t>DEFINITIONS……</a:t>
            </a:r>
            <a:r>
              <a:rPr lang="en-US" sz="3100" b="1" dirty="0" smtClean="0"/>
              <a:t> NEWLY INTRODUCED &amp; EXISTING AMENDED-1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/>
              <a:t>2(f): </a:t>
            </a:r>
            <a:r>
              <a:rPr lang="en-US" dirty="0" smtClean="0"/>
              <a:t>Contractor</a:t>
            </a:r>
          </a:p>
          <a:p>
            <a:r>
              <a:rPr lang="en-US" b="1" dirty="0" smtClean="0"/>
              <a:t>2(g): </a:t>
            </a:r>
            <a:r>
              <a:rPr lang="en-US" dirty="0" smtClean="0"/>
              <a:t>Contract Labour </a:t>
            </a:r>
          </a:p>
          <a:p>
            <a:r>
              <a:rPr lang="en-US" b="1" dirty="0" smtClean="0"/>
              <a:t>2(h): </a:t>
            </a:r>
            <a:r>
              <a:rPr lang="en-US" dirty="0" smtClean="0"/>
              <a:t>Cooperative Society</a:t>
            </a:r>
          </a:p>
          <a:p>
            <a:r>
              <a:rPr lang="en-US" b="1" dirty="0" smtClean="0"/>
              <a:t>2(</a:t>
            </a:r>
            <a:r>
              <a:rPr lang="en-US" b="1" dirty="0" err="1" smtClean="0"/>
              <a:t>i</a:t>
            </a:r>
            <a:r>
              <a:rPr lang="en-US" b="1" dirty="0" smtClean="0"/>
              <a:t>): </a:t>
            </a:r>
            <a:r>
              <a:rPr lang="en-US" dirty="0" smtClean="0"/>
              <a:t>Corporation</a:t>
            </a:r>
          </a:p>
          <a:p>
            <a:r>
              <a:rPr lang="en-US" b="1" dirty="0" smtClean="0"/>
              <a:t>2(k): </a:t>
            </a:r>
            <a:r>
              <a:rPr lang="en-US" dirty="0" smtClean="0"/>
              <a:t>Employee</a:t>
            </a:r>
          </a:p>
          <a:p>
            <a:r>
              <a:rPr lang="en-US" b="1" dirty="0" smtClean="0"/>
              <a:t>2(l) (iii): </a:t>
            </a:r>
            <a:r>
              <a:rPr lang="en-US" dirty="0" smtClean="0"/>
              <a:t>Employer-Contractor</a:t>
            </a:r>
          </a:p>
          <a:p>
            <a:r>
              <a:rPr lang="en-US" b="1" dirty="0" smtClean="0"/>
              <a:t>2(r ): </a:t>
            </a:r>
            <a:r>
              <a:rPr lang="en-US" dirty="0" smtClean="0"/>
              <a:t>Inspector-cum-Facilitator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b="1" dirty="0" smtClean="0"/>
              <a:t> </a:t>
            </a:r>
            <a:r>
              <a:rPr lang="en-US" sz="3600" b="1" dirty="0" smtClean="0"/>
              <a:t>DEFINITIONS NEWLY INTRODUCED &amp; EXISTING AMENDED-2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2(q) : </a:t>
            </a:r>
            <a:r>
              <a:rPr lang="en-US" dirty="0" smtClean="0"/>
              <a:t>Industrial Dispute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2(s) : </a:t>
            </a:r>
            <a:r>
              <a:rPr lang="en-US" dirty="0" smtClean="0"/>
              <a:t>Minimum Wages</a:t>
            </a:r>
          </a:p>
          <a:p>
            <a:endParaRPr lang="en-US" dirty="0" smtClean="0"/>
          </a:p>
          <a:p>
            <a:r>
              <a:rPr lang="en-US" b="1" dirty="0" smtClean="0"/>
              <a:t>2(y) : </a:t>
            </a:r>
            <a:r>
              <a:rPr lang="en-US" dirty="0" smtClean="0"/>
              <a:t>Wages (</a:t>
            </a:r>
            <a:r>
              <a:rPr lang="en-US" dirty="0" err="1" smtClean="0"/>
              <a:t>ctc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At least 50% of total remuneration to be wages</a:t>
            </a:r>
          </a:p>
          <a:p>
            <a:r>
              <a:rPr lang="en-US" dirty="0" smtClean="0"/>
              <a:t>If the </a:t>
            </a:r>
            <a:r>
              <a:rPr lang="en-US" b="1" u="sng" dirty="0" smtClean="0"/>
              <a:t>exclusions </a:t>
            </a:r>
            <a:r>
              <a:rPr lang="en-US" dirty="0" smtClean="0"/>
              <a:t>under the definition of ‘wages’ exceed one half or such other percent as may be notified by the Central Government of the </a:t>
            </a:r>
            <a:r>
              <a:rPr lang="en-US" b="1" dirty="0" smtClean="0"/>
              <a:t>entire remuneration</a:t>
            </a:r>
            <a:r>
              <a:rPr lang="en-US" dirty="0" smtClean="0"/>
              <a:t>, the amount which exceeds such one half or such other per cent shall be treated as ‘wages’.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Case Study on next page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en-US" b="1" u="sng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en-US" b="1" dirty="0" smtClean="0"/>
              <a:t> </a:t>
            </a:r>
            <a:r>
              <a:rPr lang="en-US" sz="2700" b="1" dirty="0" smtClean="0"/>
              <a:t>DEFINITIONS NEWLY INTRODUCED &amp; EXISTING AMENDED-3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u="sng" dirty="0" smtClean="0">
                <a:solidFill>
                  <a:srgbClr val="FF0000"/>
                </a:solidFill>
              </a:rPr>
              <a:t>Case Study of CTC</a:t>
            </a:r>
          </a:p>
          <a:p>
            <a:r>
              <a:rPr lang="en-US" sz="7200" b="1" dirty="0" smtClean="0"/>
              <a:t>Basic			Rs. 10,000/- pm</a:t>
            </a:r>
          </a:p>
          <a:p>
            <a:r>
              <a:rPr lang="en-US" sz="7200" b="1" dirty="0" smtClean="0"/>
              <a:t>DA/Cost of Living All.	Rs.   3,500/- pm</a:t>
            </a:r>
          </a:p>
          <a:p>
            <a:r>
              <a:rPr lang="en-US" sz="7200" b="1" dirty="0" smtClean="0">
                <a:solidFill>
                  <a:srgbClr val="FF0000"/>
                </a:solidFill>
              </a:rPr>
              <a:t>HRA			Rs.   8,000/- pm</a:t>
            </a:r>
          </a:p>
          <a:p>
            <a:r>
              <a:rPr lang="en-US" sz="7200" b="1" dirty="0" smtClean="0">
                <a:solidFill>
                  <a:srgbClr val="FF0000"/>
                </a:solidFill>
              </a:rPr>
              <a:t>Conv. All.		Rs.   3,500/- pm</a:t>
            </a:r>
          </a:p>
          <a:p>
            <a:r>
              <a:rPr lang="en-US" sz="7200" b="1" dirty="0" smtClean="0">
                <a:solidFill>
                  <a:srgbClr val="FF0000"/>
                </a:solidFill>
              </a:rPr>
              <a:t>Bonus (Statutory)	Rs.      850/- pm        Excluded Category  Rs. 18,600/- pm</a:t>
            </a:r>
          </a:p>
          <a:p>
            <a:r>
              <a:rPr lang="en-US" sz="7200" b="1" dirty="0" smtClean="0">
                <a:solidFill>
                  <a:srgbClr val="FF0000"/>
                </a:solidFill>
              </a:rPr>
              <a:t>PF  (Employer Share)	Rs.   2,000/- pm</a:t>
            </a:r>
          </a:p>
          <a:p>
            <a:r>
              <a:rPr lang="en-US" sz="7200" b="1" dirty="0" smtClean="0">
                <a:solidFill>
                  <a:srgbClr val="FF0000"/>
                </a:solidFill>
              </a:rPr>
              <a:t>Commission 		Rs.   4,250/- pm</a:t>
            </a:r>
          </a:p>
          <a:p>
            <a:r>
              <a:rPr lang="en-US" sz="7200" b="1" dirty="0" smtClean="0"/>
              <a:t>------------------------------------------------------------------ </a:t>
            </a:r>
          </a:p>
          <a:p>
            <a:r>
              <a:rPr lang="en-US" sz="7200" b="1" dirty="0" smtClean="0"/>
              <a:t>Total			Rs. 32,100/- pm ------50% : Rs. 16,050/- pm</a:t>
            </a:r>
          </a:p>
          <a:p>
            <a:endParaRPr lang="en-US" sz="7200" b="1" dirty="0" smtClean="0"/>
          </a:p>
          <a:p>
            <a:r>
              <a:rPr lang="en-US" sz="7200" b="1" dirty="0" smtClean="0"/>
              <a:t>Hence any thing in excess of 50% of excluded categories shall get added to Wages under this Code that is Rs. 2,550/- in the instant case. Hence for the purpose of computation of wages, it would be </a:t>
            </a:r>
            <a:r>
              <a:rPr lang="en-US" sz="7200" b="1" dirty="0" smtClean="0">
                <a:solidFill>
                  <a:srgbClr val="FF0000"/>
                </a:solidFill>
              </a:rPr>
              <a:t>Rs. 10,000/- + 3,500/- + 2550/- totaling to </a:t>
            </a:r>
            <a:r>
              <a:rPr lang="en-US" sz="8000" b="1" u="sng" dirty="0" smtClean="0">
                <a:solidFill>
                  <a:srgbClr val="FF0000"/>
                </a:solidFill>
              </a:rPr>
              <a:t>Rs. 16050/-</a:t>
            </a:r>
          </a:p>
          <a:p>
            <a:endParaRPr lang="en-US" b="1" dirty="0" smtClean="0"/>
          </a:p>
          <a:p>
            <a:r>
              <a:rPr lang="en-US" sz="9600" b="1" dirty="0" smtClean="0"/>
              <a:t>2(z) : </a:t>
            </a:r>
            <a:r>
              <a:rPr lang="en-US" sz="9600" dirty="0" smtClean="0"/>
              <a:t>Worker – (</a:t>
            </a:r>
            <a:r>
              <a:rPr lang="en-US" sz="9600" dirty="0" err="1" smtClean="0"/>
              <a:t>i</a:t>
            </a:r>
            <a:r>
              <a:rPr lang="en-US" sz="9600" dirty="0" smtClean="0"/>
              <a:t>) : Working Journalist</a:t>
            </a:r>
          </a:p>
          <a:p>
            <a:pPr>
              <a:buNone/>
            </a:pPr>
            <a:r>
              <a:rPr lang="en-US" sz="9600" dirty="0" smtClean="0"/>
              <a:t>	                        (ii) : Sales Promotion Employees</a:t>
            </a:r>
          </a:p>
          <a:p>
            <a:endParaRPr lang="en-US" sz="9600" dirty="0"/>
          </a:p>
        </p:txBody>
      </p:sp>
      <p:sp>
        <p:nvSpPr>
          <p:cNvPr id="5" name="Right Brace 4"/>
          <p:cNvSpPr/>
          <p:nvPr/>
        </p:nvSpPr>
        <p:spPr>
          <a:xfrm>
            <a:off x="4876800" y="2438400"/>
            <a:ext cx="2286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1182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Code on Wages 2019</vt:lpstr>
      <vt:lpstr>  </vt:lpstr>
      <vt:lpstr> Codes in the pipeline</vt:lpstr>
      <vt:lpstr>  Evolution of the Code on Wages</vt:lpstr>
      <vt:lpstr>PowerPoint Presentation</vt:lpstr>
      <vt:lpstr>  Coverage and Applicability</vt:lpstr>
      <vt:lpstr>  DEFINITIONS…… NEWLY INTRODUCED &amp; EXISTING AMENDED-1 </vt:lpstr>
      <vt:lpstr>  DEFINITIONS NEWLY INTRODUCED &amp; EXISTING AMENDED-2</vt:lpstr>
      <vt:lpstr>  DEFINITIONS NEWLY INTRODUCED &amp; EXISTING AMENDED-3</vt:lpstr>
      <vt:lpstr> Other Provisions-1</vt:lpstr>
      <vt:lpstr> Other Provisions-2</vt:lpstr>
      <vt:lpstr> PAYMENT OF BONUS</vt:lpstr>
      <vt:lpstr>PowerPoint Presentation</vt:lpstr>
      <vt:lpstr>PowerPoint Presentation</vt:lpstr>
      <vt:lpstr>PowerPoint Presentation</vt:lpstr>
      <vt:lpstr>   Responsibility of Principal Employer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DELL5010</dc:creator>
  <cp:lastModifiedBy>Admin</cp:lastModifiedBy>
  <cp:revision>129</cp:revision>
  <dcterms:created xsi:type="dcterms:W3CDTF">2019-11-15T12:35:27Z</dcterms:created>
  <dcterms:modified xsi:type="dcterms:W3CDTF">2021-01-05T07:33:04Z</dcterms:modified>
</cp:coreProperties>
</file>